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7200" dirty="0"/>
              <a:t>नाटक के प्रमुख तत्व</a:t>
            </a:r>
            <a:endParaRPr lang="en-IN" sz="7200" dirty="0"/>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301 </a:t>
            </a:r>
            <a:r>
              <a:rPr lang="en-US" sz="2400" dirty="0" err="1">
                <a:solidFill>
                  <a:schemeClr val="tx1"/>
                </a:solidFill>
              </a:rPr>
              <a:t>रंग</a:t>
            </a:r>
            <a:r>
              <a:rPr lang="en-US" sz="2400" dirty="0">
                <a:solidFill>
                  <a:schemeClr val="tx1"/>
                </a:solidFill>
              </a:rPr>
              <a:t> </a:t>
            </a:r>
            <a:r>
              <a:rPr lang="en-US" sz="2400" dirty="0" err="1">
                <a:solidFill>
                  <a:schemeClr val="tx1"/>
                </a:solidFill>
              </a:rPr>
              <a:t>आलेख</a:t>
            </a:r>
            <a:r>
              <a:rPr lang="en-US" sz="2400" dirty="0">
                <a:solidFill>
                  <a:schemeClr val="tx1"/>
                </a:solidFill>
              </a:rPr>
              <a:t> </a:t>
            </a:r>
            <a:r>
              <a:rPr lang="en-US" sz="2400" dirty="0" err="1">
                <a:solidFill>
                  <a:schemeClr val="tx1"/>
                </a:solidFill>
              </a:rPr>
              <a:t>एवं</a:t>
            </a:r>
            <a:r>
              <a:rPr lang="en-US" sz="2400" dirty="0">
                <a:solidFill>
                  <a:schemeClr val="tx1"/>
                </a:solidFill>
              </a:rPr>
              <a:t> </a:t>
            </a:r>
            <a:r>
              <a:rPr lang="en-US" sz="2400" dirty="0" err="1">
                <a:solidFill>
                  <a:schemeClr val="tx1"/>
                </a:solidFill>
              </a:rPr>
              <a:t>रंगमंच</a:t>
            </a:r>
            <a:r>
              <a:rPr lang="en-IN" dirty="0">
                <a:solidFill>
                  <a:schemeClr val="tx1"/>
                </a:solidFill>
              </a:rPr>
              <a:t> </a:t>
            </a:r>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8288-CBF5-3A34-90CD-A9DEA2FA8F2C}"/>
              </a:ext>
            </a:extLst>
          </p:cNvPr>
          <p:cNvSpPr>
            <a:spLocks noGrp="1"/>
          </p:cNvSpPr>
          <p:nvPr>
            <p:ph type="title"/>
          </p:nvPr>
        </p:nvSpPr>
        <p:spPr/>
        <p:txBody>
          <a:bodyPr/>
          <a:lstStyle/>
          <a:p>
            <a:r>
              <a:rPr lang="hi-IN" dirty="0"/>
              <a:t>प्रस्तावना</a:t>
            </a:r>
            <a:endParaRPr lang="en-IN" dirty="0"/>
          </a:p>
        </p:txBody>
      </p:sp>
      <p:sp>
        <p:nvSpPr>
          <p:cNvPr id="3" name="Content Placeholder 2">
            <a:extLst>
              <a:ext uri="{FF2B5EF4-FFF2-40B4-BE49-F238E27FC236}">
                <a16:creationId xmlns:a16="http://schemas.microsoft.com/office/drawing/2014/main" id="{D5266FD3-6DAC-DD43-6128-AC3526039861}"/>
              </a:ext>
            </a:extLst>
          </p:cNvPr>
          <p:cNvSpPr>
            <a:spLocks noGrp="1"/>
          </p:cNvSpPr>
          <p:nvPr>
            <p:ph idx="1"/>
          </p:nvPr>
        </p:nvSpPr>
        <p:spPr/>
        <p:txBody>
          <a:bodyPr/>
          <a:lstStyle/>
          <a:p>
            <a:pPr algn="just"/>
            <a:r>
              <a:rPr lang="hi-IN" dirty="0"/>
              <a:t>पारम्परिक सन्दर्भ में, नाटक, काव्य का एक रूप है (दृश्यकाव्य)। जो रचना श्रवण द्वारा ही नहीं अपितु दृष्टि द्वारा भी दर्शकों के हृदय में रसानुभूति कराती है उसे नाटक या दृश्य-काव्य कहते हैं। नाटक में श्रव्य काव्य से अधिक रमणीयता होती है। श्रव्य काव्य होने के कारण यह लोक चेतना से अपेक्षाकृत अधिक घनिष्ठ रूप से संबद्ध है। नाट्यशास्त्र में लोक चेतना को नाटक के लेखन और मंचन की मूल प्रेरणा माना गया है।नाटक की गिनती काव्यों में है। काव्य दो प्रकार के माने गये हैं— श्रव्य काव्य और दृश्य काव्य। इसी दृश्य काव्य का एक भेद नाटक माना गया है। परन्तु दृष्टि द्वारा मुख्य रूप से इसका ग्रहण होने के कारण सभी दृश्य काव्यों को ही 'नाटक' कहने लगे हैं।</a:t>
            </a:r>
            <a:endParaRPr lang="en-IN" dirty="0"/>
          </a:p>
        </p:txBody>
      </p:sp>
    </p:spTree>
    <p:extLst>
      <p:ext uri="{BB962C8B-B14F-4D97-AF65-F5344CB8AC3E}">
        <p14:creationId xmlns:p14="http://schemas.microsoft.com/office/powerpoint/2010/main" val="344104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88D75-1F0B-1FDA-66CA-16BC54D79D73}"/>
              </a:ext>
            </a:extLst>
          </p:cNvPr>
          <p:cNvSpPr>
            <a:spLocks noGrp="1"/>
          </p:cNvSpPr>
          <p:nvPr>
            <p:ph type="title"/>
          </p:nvPr>
        </p:nvSpPr>
        <p:spPr/>
        <p:txBody>
          <a:bodyPr/>
          <a:lstStyle/>
          <a:p>
            <a:r>
              <a:rPr lang="hi-IN" dirty="0"/>
              <a:t>नाटक के प्रमुख तत्त्व</a:t>
            </a:r>
            <a:endParaRPr lang="en-IN" dirty="0"/>
          </a:p>
        </p:txBody>
      </p:sp>
      <p:sp>
        <p:nvSpPr>
          <p:cNvPr id="3" name="Content Placeholder 2">
            <a:extLst>
              <a:ext uri="{FF2B5EF4-FFF2-40B4-BE49-F238E27FC236}">
                <a16:creationId xmlns:a16="http://schemas.microsoft.com/office/drawing/2014/main" id="{C98053D3-05D8-A204-443B-4D89059FC266}"/>
              </a:ext>
            </a:extLst>
          </p:cNvPr>
          <p:cNvSpPr>
            <a:spLocks noGrp="1"/>
          </p:cNvSpPr>
          <p:nvPr>
            <p:ph idx="1"/>
          </p:nvPr>
        </p:nvSpPr>
        <p:spPr/>
        <p:txBody>
          <a:bodyPr>
            <a:normAutofit/>
          </a:bodyPr>
          <a:lstStyle/>
          <a:p>
            <a:pPr algn="just">
              <a:lnSpc>
                <a:spcPct val="100000"/>
              </a:lnSpc>
            </a:pPr>
            <a:r>
              <a:rPr lang="hi-IN" sz="2400" dirty="0"/>
              <a:t>कथावस्तुसंपादित करेंअंग्रेजी में इसे ‘प्लॉट’ की संज्ञा दी जाती है, जिसका अर्थ 'आधार' या 'भूमि' है। नाटक की कथावस्तु पौराणिक, ऐतिहासिक, काल्पनिक या सामाजिक हो सकती है। कथा तो सभी प्रबंधात्मक रचनाओं की रीढ़ होती है (नाटक भी क्योंकि प्रबंधात्मक रचना है।)। </a:t>
            </a:r>
          </a:p>
          <a:p>
            <a:pPr algn="just">
              <a:lnSpc>
                <a:spcPct val="100000"/>
              </a:lnSpc>
            </a:pPr>
            <a:r>
              <a:rPr lang="hi-IN" sz="2400" dirty="0"/>
              <a:t>भारतीय आचार्यों ने नाटक में तीन प्रकार की कथाओं का निर्धारण किया है –</a:t>
            </a:r>
          </a:p>
          <a:p>
            <a:pPr algn="just">
              <a:lnSpc>
                <a:spcPct val="100000"/>
              </a:lnSpc>
            </a:pPr>
            <a:r>
              <a:rPr lang="hi-IN" sz="2400" dirty="0"/>
              <a:t>(१) प्रख्यात</a:t>
            </a:r>
          </a:p>
          <a:p>
            <a:pPr algn="just">
              <a:lnSpc>
                <a:spcPct val="100000"/>
              </a:lnSpc>
            </a:pPr>
            <a:r>
              <a:rPr lang="hi-IN" sz="2400" dirty="0"/>
              <a:t>(२) उत्पाद्य</a:t>
            </a:r>
          </a:p>
          <a:p>
            <a:pPr algn="just">
              <a:lnSpc>
                <a:spcPct val="100000"/>
              </a:lnSpc>
            </a:pPr>
            <a:r>
              <a:rPr lang="hi-IN" sz="2400" dirty="0"/>
              <a:t>(३) मिश्र प्रख्यात कथा।</a:t>
            </a:r>
            <a:endParaRPr lang="en-IN" sz="2400" dirty="0"/>
          </a:p>
        </p:txBody>
      </p:sp>
    </p:spTree>
    <p:extLst>
      <p:ext uri="{BB962C8B-B14F-4D97-AF65-F5344CB8AC3E}">
        <p14:creationId xmlns:p14="http://schemas.microsoft.com/office/powerpoint/2010/main" val="250663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E6E5-56B6-3CF3-0BA0-88EBE8A125D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E789660-93AF-47FF-5758-4791F259878C}"/>
              </a:ext>
            </a:extLst>
          </p:cNvPr>
          <p:cNvSpPr>
            <a:spLocks noGrp="1"/>
          </p:cNvSpPr>
          <p:nvPr>
            <p:ph idx="1"/>
          </p:nvPr>
        </p:nvSpPr>
        <p:spPr/>
        <p:txBody>
          <a:bodyPr>
            <a:normAutofit fontScale="85000" lnSpcReduction="10000"/>
          </a:bodyPr>
          <a:lstStyle/>
          <a:p>
            <a:pPr algn="just">
              <a:lnSpc>
                <a:spcPct val="150000"/>
              </a:lnSpc>
            </a:pPr>
            <a:r>
              <a:rPr lang="hi-IN" dirty="0"/>
              <a:t>प्रख्यात कथा इतिहास , पुराण से प्राप्त होती है। जब उत्पाद्य कथा कल्पना पराश्रित होती है , मिश्र कथा कहलाती है। इतिहास और कथा दोनों का योग रहता है। इन कथा आधारों के बाद नाटक कथा को मुख्य तथा गौण अथवा प्रासंगिक भेदों में बांटा जाता है , इनमें से प्रासंगिक के भी आगे पताका और प्रकरी है । पताका प्रासंगिक कथावस्तु मुख्य कथा के साथ अंत तक चलती है जब प्रकरी बीच में ही समाप्त हो जाती है। इसके अतिरिक्त नाटक की कथा के विकास हेतु कार्य व्यापार की पांच अवस्थाएं प्रारंभ प्रयत्न , प्राप्तयासा, नियताप्ति और फलागम होती है। इसके अतिरिक्त नाटक में पांच संधियों का प्रयोग भी किया जाता है। वास्तव में नाटक को अपनी कथावस्तु की योजना में पात्रों और घटनाओं में इस रुप में संगति बैठानी होती है कि पात्र कार्य व्यापार को अच्छे ढंग से अभिव्यक्त कर सके। नाटककार को ऐसे प्रसंग कथा में नहीं रखनी चाहिए जो मंच के संयोग ना हो यदि कुछ प्रसंग बहुत आवश्यक है तो नाटककार को उसकी सूचना कथा में दे देनी चाहिए। नाटक की कथावस्तु पौराणिक, ऐतिहासिक, काल्पनिक या सामाजिक हो सकती है।</a:t>
            </a:r>
            <a:endParaRPr lang="en-IN" dirty="0"/>
          </a:p>
        </p:txBody>
      </p:sp>
    </p:spTree>
    <p:extLst>
      <p:ext uri="{BB962C8B-B14F-4D97-AF65-F5344CB8AC3E}">
        <p14:creationId xmlns:p14="http://schemas.microsoft.com/office/powerpoint/2010/main" val="1523691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A60E4-6F4C-EE2C-F46F-FB246AD5F2E5}"/>
              </a:ext>
            </a:extLst>
          </p:cNvPr>
          <p:cNvSpPr>
            <a:spLocks noGrp="1"/>
          </p:cNvSpPr>
          <p:nvPr>
            <p:ph type="title"/>
          </p:nvPr>
        </p:nvSpPr>
        <p:spPr/>
        <p:txBody>
          <a:bodyPr/>
          <a:lstStyle/>
          <a:p>
            <a:r>
              <a:rPr lang="hi-IN" dirty="0"/>
              <a:t>पात्र</a:t>
            </a:r>
            <a:endParaRPr lang="en-IN" dirty="0"/>
          </a:p>
        </p:txBody>
      </p:sp>
      <p:sp>
        <p:nvSpPr>
          <p:cNvPr id="3" name="Content Placeholder 2">
            <a:extLst>
              <a:ext uri="{FF2B5EF4-FFF2-40B4-BE49-F238E27FC236}">
                <a16:creationId xmlns:a16="http://schemas.microsoft.com/office/drawing/2014/main" id="{761E47FA-09DF-DF16-1436-43F8D0371D73}"/>
              </a:ext>
            </a:extLst>
          </p:cNvPr>
          <p:cNvSpPr>
            <a:spLocks noGrp="1"/>
          </p:cNvSpPr>
          <p:nvPr>
            <p:ph idx="1"/>
          </p:nvPr>
        </p:nvSpPr>
        <p:spPr/>
        <p:txBody>
          <a:bodyPr/>
          <a:lstStyle/>
          <a:p>
            <a:pPr algn="just">
              <a:lnSpc>
                <a:spcPct val="150000"/>
              </a:lnSpc>
            </a:pPr>
            <a:r>
              <a:rPr lang="hi-IN" dirty="0"/>
              <a:t>नाटक में नाटक का अपने विचारों , भावों आदि का प्रतिपादन पात्रों के माध्यम से ही करना होता है। अतः नाटक में पात्रों का विशेष स्थान होता है। प्रमुख पात्र अथवा नायक कला का अधिकारी होता है तथा समाज को उचित दशा तक ले जाने वाला होता है। भारतीय परंपरा के अनुसार वह विनयी , सुंदर , शालीनवान , त्यागी , उच्च कुलीन होना चाहिए। किंतु आज नाटकों में किसान , मजदूर आदि कोई भी पात्र हो सकता है। पात्रों के संदर्भ में नाटककार को केवल उन्हीं पात्रों की सृष्टि करनी चाहिए जो घटनाओं को गतिशील बनाने में तथा नाटक के चरित्र पर प्रकाश डालने में सहायक होते हैं।पात्रों का सजीव और प्रभावशाली चरित्र ही नाटक की जान होता है। कथावस्तु के अनुरूप नायक धीरोदात्त, धीर ललित, धीर शांत या धीरोद्धत हो सकता है।</a:t>
            </a:r>
            <a:endParaRPr lang="en-IN" dirty="0"/>
          </a:p>
        </p:txBody>
      </p:sp>
    </p:spTree>
    <p:extLst>
      <p:ext uri="{BB962C8B-B14F-4D97-AF65-F5344CB8AC3E}">
        <p14:creationId xmlns:p14="http://schemas.microsoft.com/office/powerpoint/2010/main" val="850885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58789-FE4F-BA5C-7B90-FAF198DF4940}"/>
              </a:ext>
            </a:extLst>
          </p:cNvPr>
          <p:cNvSpPr>
            <a:spLocks noGrp="1"/>
          </p:cNvSpPr>
          <p:nvPr>
            <p:ph type="title"/>
          </p:nvPr>
        </p:nvSpPr>
        <p:spPr/>
        <p:txBody>
          <a:bodyPr/>
          <a:lstStyle/>
          <a:p>
            <a:r>
              <a:rPr lang="hi-IN" dirty="0"/>
              <a:t>उद्देश्य</a:t>
            </a:r>
            <a:endParaRPr lang="en-IN" dirty="0"/>
          </a:p>
        </p:txBody>
      </p:sp>
      <p:sp>
        <p:nvSpPr>
          <p:cNvPr id="3" name="Content Placeholder 2">
            <a:extLst>
              <a:ext uri="{FF2B5EF4-FFF2-40B4-BE49-F238E27FC236}">
                <a16:creationId xmlns:a16="http://schemas.microsoft.com/office/drawing/2014/main" id="{C938C39E-4FBF-9E2E-CCA3-50A232D8C4B3}"/>
              </a:ext>
            </a:extLst>
          </p:cNvPr>
          <p:cNvSpPr>
            <a:spLocks noGrp="1"/>
          </p:cNvSpPr>
          <p:nvPr>
            <p:ph idx="1"/>
          </p:nvPr>
        </p:nvSpPr>
        <p:spPr/>
        <p:txBody>
          <a:bodyPr>
            <a:normAutofit fontScale="92500"/>
          </a:bodyPr>
          <a:lstStyle/>
          <a:p>
            <a:pPr algn="just">
              <a:lnSpc>
                <a:spcPct val="150000"/>
              </a:lnSpc>
            </a:pPr>
            <a:r>
              <a:rPr lang="hi-IN" sz="2400" dirty="0"/>
              <a:t>सामाज के हृदय में रक्त का संचार करना ही नाटक का उद्देश्य होता है। नाटक में अभिनेता पात्र का विशेष महत्त्व होता है,नाटक के अन्य तत्त्व इस उद्देश्य के साधन मात्र होते हैं। भारतीय दृष्टिकोण सदा आशावादी रहा है इसलिए संस्कृत के प्रायः सभी नाटक सुखांत रहे हैं। पश्चिम नाटककारों ने या साहित्यकारों ने साहित्य को जीवन की व्याख्या मानते हुए उसके प्रति यथार्थ दृष्टिकोण अपनाया है उसके प्रभाव से हमारे यहां भी कई नाटक दुखांत में लिखे गए हैं , किंतु सत्य है कि उदास पात्रों के दुखांत अंत से मन खिन्न हो जाता है। अतः दुखांत नाटको का प्रचार कम होना चाहिए।</a:t>
            </a:r>
            <a:endParaRPr lang="en-IN" sz="2400" dirty="0"/>
          </a:p>
        </p:txBody>
      </p:sp>
    </p:spTree>
    <p:extLst>
      <p:ext uri="{BB962C8B-B14F-4D97-AF65-F5344CB8AC3E}">
        <p14:creationId xmlns:p14="http://schemas.microsoft.com/office/powerpoint/2010/main" val="247642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95805-7E5C-D5F1-B2BA-6FE9ADBBCEEC}"/>
              </a:ext>
            </a:extLst>
          </p:cNvPr>
          <p:cNvSpPr>
            <a:spLocks noGrp="1"/>
          </p:cNvSpPr>
          <p:nvPr>
            <p:ph type="title"/>
          </p:nvPr>
        </p:nvSpPr>
        <p:spPr/>
        <p:txBody>
          <a:bodyPr/>
          <a:lstStyle/>
          <a:p>
            <a:r>
              <a:rPr lang="hi-IN" dirty="0"/>
              <a:t>भाषा शैली</a:t>
            </a:r>
            <a:endParaRPr lang="en-IN" dirty="0"/>
          </a:p>
        </p:txBody>
      </p:sp>
      <p:sp>
        <p:nvSpPr>
          <p:cNvPr id="3" name="Content Placeholder 2">
            <a:extLst>
              <a:ext uri="{FF2B5EF4-FFF2-40B4-BE49-F238E27FC236}">
                <a16:creationId xmlns:a16="http://schemas.microsoft.com/office/drawing/2014/main" id="{9C3FB32D-A1FD-431C-432C-908E4D210045}"/>
              </a:ext>
            </a:extLst>
          </p:cNvPr>
          <p:cNvSpPr>
            <a:spLocks noGrp="1"/>
          </p:cNvSpPr>
          <p:nvPr>
            <p:ph idx="1"/>
          </p:nvPr>
        </p:nvSpPr>
        <p:spPr/>
        <p:txBody>
          <a:bodyPr>
            <a:normAutofit/>
          </a:bodyPr>
          <a:lstStyle/>
          <a:p>
            <a:pPr algn="just">
              <a:lnSpc>
                <a:spcPct val="150000"/>
              </a:lnSpc>
            </a:pPr>
            <a:r>
              <a:rPr lang="hi-IN" sz="2400" dirty="0"/>
              <a:t>नाटक सर्वसाधारण की वस्तु है अतः उसकी भाषा शैली सरल , स्पष्ट और सुबोध होनी चाहिए , जिससे नाटक में प्रभाविकता का समावेश हो सके तथा दर्शक को क्लिष्ट भाषा के कारण बौद्धिक श्रम ना करना पड़े अन्यथा रस की अनुभूति में बाधा पहुंचेगी। अतः नाटक की भाषा सरल व स्पष्ट रूप में प्रवाहित होनी चाहिए।</a:t>
            </a:r>
            <a:endParaRPr lang="en-IN" sz="2400" dirty="0"/>
          </a:p>
        </p:txBody>
      </p:sp>
    </p:spTree>
    <p:extLst>
      <p:ext uri="{BB962C8B-B14F-4D97-AF65-F5344CB8AC3E}">
        <p14:creationId xmlns:p14="http://schemas.microsoft.com/office/powerpoint/2010/main" val="2558970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16B3-FF22-75C7-C5BB-0CF4A655974D}"/>
              </a:ext>
            </a:extLst>
          </p:cNvPr>
          <p:cNvSpPr>
            <a:spLocks noGrp="1"/>
          </p:cNvSpPr>
          <p:nvPr>
            <p:ph type="title"/>
          </p:nvPr>
        </p:nvSpPr>
        <p:spPr/>
        <p:txBody>
          <a:bodyPr/>
          <a:lstStyle/>
          <a:p>
            <a:r>
              <a:rPr lang="hi-IN" dirty="0"/>
              <a:t>देशकाल वातावरण</a:t>
            </a:r>
            <a:endParaRPr lang="en-IN" dirty="0"/>
          </a:p>
        </p:txBody>
      </p:sp>
      <p:sp>
        <p:nvSpPr>
          <p:cNvPr id="3" name="Content Placeholder 2">
            <a:extLst>
              <a:ext uri="{FF2B5EF4-FFF2-40B4-BE49-F238E27FC236}">
                <a16:creationId xmlns:a16="http://schemas.microsoft.com/office/drawing/2014/main" id="{97ECEA6C-39C7-4997-5346-BD74393F4E1E}"/>
              </a:ext>
            </a:extLst>
          </p:cNvPr>
          <p:cNvSpPr>
            <a:spLocks noGrp="1"/>
          </p:cNvSpPr>
          <p:nvPr>
            <p:ph idx="1"/>
          </p:nvPr>
        </p:nvSpPr>
        <p:spPr/>
        <p:txBody>
          <a:bodyPr>
            <a:normAutofit fontScale="92500" lnSpcReduction="10000"/>
          </a:bodyPr>
          <a:lstStyle/>
          <a:p>
            <a:pPr algn="just">
              <a:lnSpc>
                <a:spcPct val="160000"/>
              </a:lnSpc>
            </a:pPr>
            <a:r>
              <a:rPr lang="hi-IN" dirty="0"/>
              <a:t>देशकाल वातावरण के चित्रण में नाटककार को युग अनुरूप के प्रति विशेष सतर्क रहना आवश्यक होता है। पश्चिमी नाटक में देशकाल के अंतर्गत संकलनअत्र समय स्थान और कार्य की कुशलता का वर्णन किया जाता है। वस्तुतः यह तीनों तत्त्व ‘ यूनानी रंगमंच ‘ के अनुकूल थे। जहां रात भर चलने वाले लंबे नाटक होते थे और दृश्य परिवर्तन की योजना नहीं होती थी। परंतु आज रंगमंच के विकास के कारण संकलन का महत्त्व समाप्त हो गया है। भारतीय नाट्यशास्त्र में इसका उल्लेख ना होते हुए भी नाटक में स्वाभाविकता , औचित्य तथा सजीवता की प्रतिष्ठा के लिए देशकाल वातावरण का उचित ध्यान रखा जाता है। इसके अंतर्गत पात्रों की वेशभूषा तत्कालिक धार्मिक , राजनीतिक , सामाजिक परिस्थितियों में युग का विशेष स्थान है। अतः नाटक के तत्वों में देशकाल वातावरण का अपना महत्त्व है।</a:t>
            </a:r>
            <a:endParaRPr lang="en-IN" dirty="0"/>
          </a:p>
        </p:txBody>
      </p:sp>
    </p:spTree>
    <p:extLst>
      <p:ext uri="{BB962C8B-B14F-4D97-AF65-F5344CB8AC3E}">
        <p14:creationId xmlns:p14="http://schemas.microsoft.com/office/powerpoint/2010/main" val="26002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6520-153D-98DF-0E91-6D958D40880F}"/>
              </a:ext>
            </a:extLst>
          </p:cNvPr>
          <p:cNvSpPr>
            <a:spLocks noGrp="1"/>
          </p:cNvSpPr>
          <p:nvPr>
            <p:ph type="title"/>
          </p:nvPr>
        </p:nvSpPr>
        <p:spPr/>
        <p:txBody>
          <a:bodyPr/>
          <a:lstStyle/>
          <a:p>
            <a:r>
              <a:rPr lang="hi-IN" dirty="0"/>
              <a:t>संवाद</a:t>
            </a:r>
            <a:endParaRPr lang="en-IN" dirty="0"/>
          </a:p>
        </p:txBody>
      </p:sp>
      <p:sp>
        <p:nvSpPr>
          <p:cNvPr id="3" name="Content Placeholder 2">
            <a:extLst>
              <a:ext uri="{FF2B5EF4-FFF2-40B4-BE49-F238E27FC236}">
                <a16:creationId xmlns:a16="http://schemas.microsoft.com/office/drawing/2014/main" id="{28D7850D-F386-B9C9-42ED-0680678B8FFF}"/>
              </a:ext>
            </a:extLst>
          </p:cNvPr>
          <p:cNvSpPr>
            <a:spLocks noGrp="1"/>
          </p:cNvSpPr>
          <p:nvPr>
            <p:ph idx="1"/>
          </p:nvPr>
        </p:nvSpPr>
        <p:spPr/>
        <p:txBody>
          <a:bodyPr/>
          <a:lstStyle/>
          <a:p>
            <a:pPr algn="just">
              <a:lnSpc>
                <a:spcPct val="150000"/>
              </a:lnSpc>
            </a:pPr>
            <a:r>
              <a:rPr lang="hi-IN" dirty="0"/>
              <a:t>नाटक में नाटकार के पास अपनी और से कहने का अवकाश नहीं रहता। वह संवादों द्वारा ही वस्तु का उदघाटन तथा पात्रों के चरित्र का विकास करता है। अतः इसके संवाद सरल , सुबोध , स्वभाविक तथा पात्रअनुकूल होने चाहिए। गंभीर दार्शनिक विषयों से इसकी अनुभूति में बाधा होती है। इसलिए इनका प्रयोग नहीं करना चाहिए। नीर सत्ता के निरावरण तथा पात्रों की मनोभावों की मनोकामना के लिए कभी-कभी स्वागत कथन तथा गीतों की योजना भी आवश्यक समझी गई है।</a:t>
            </a:r>
            <a:endParaRPr lang="en-IN" dirty="0"/>
          </a:p>
        </p:txBody>
      </p:sp>
    </p:spTree>
    <p:extLst>
      <p:ext uri="{BB962C8B-B14F-4D97-AF65-F5344CB8AC3E}">
        <p14:creationId xmlns:p14="http://schemas.microsoft.com/office/powerpoint/2010/main" val="2842382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F60E-B24F-BEC0-CD58-A2530668562D}"/>
              </a:ext>
            </a:extLst>
          </p:cNvPr>
          <p:cNvSpPr>
            <a:spLocks noGrp="1"/>
          </p:cNvSpPr>
          <p:nvPr>
            <p:ph type="title"/>
          </p:nvPr>
        </p:nvSpPr>
        <p:spPr/>
        <p:txBody>
          <a:bodyPr/>
          <a:lstStyle/>
          <a:p>
            <a:r>
              <a:rPr lang="hi-IN" dirty="0"/>
              <a:t>अंगीरस</a:t>
            </a:r>
            <a:endParaRPr lang="en-IN" dirty="0"/>
          </a:p>
        </p:txBody>
      </p:sp>
      <p:sp>
        <p:nvSpPr>
          <p:cNvPr id="3" name="Content Placeholder 2">
            <a:extLst>
              <a:ext uri="{FF2B5EF4-FFF2-40B4-BE49-F238E27FC236}">
                <a16:creationId xmlns:a16="http://schemas.microsoft.com/office/drawing/2014/main" id="{E778E0BD-5FDA-6AA2-BA60-D3B2042F02D8}"/>
              </a:ext>
            </a:extLst>
          </p:cNvPr>
          <p:cNvSpPr>
            <a:spLocks noGrp="1"/>
          </p:cNvSpPr>
          <p:nvPr>
            <p:ph idx="1"/>
          </p:nvPr>
        </p:nvSpPr>
        <p:spPr/>
        <p:txBody>
          <a:bodyPr/>
          <a:lstStyle/>
          <a:p>
            <a:pPr algn="just">
              <a:lnSpc>
                <a:spcPct val="150000"/>
              </a:lnSpc>
            </a:pPr>
            <a:r>
              <a:rPr lang="hi-IN" dirty="0"/>
              <a:t>नाटक में नवरसों में से आठ का ही परिपाक होता है। नाटकों में अंगीरस का निर्धारण करने के तीन मानक हैं— प्रथम, नाटक में बहुव्याप्ति रस; द्वितीय, नाटक की परिणति रस और तृतीय, नाटक के नायक में उपस्थित रस की प्रवृत्ति</a:t>
            </a:r>
            <a:endParaRPr lang="en-IN" dirty="0"/>
          </a:p>
        </p:txBody>
      </p:sp>
    </p:spTree>
    <p:extLst>
      <p:ext uri="{BB962C8B-B14F-4D97-AF65-F5344CB8AC3E}">
        <p14:creationId xmlns:p14="http://schemas.microsoft.com/office/powerpoint/2010/main" val="1830619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B4614-C967-C573-8946-1359F2D21954}"/>
              </a:ext>
            </a:extLst>
          </p:cNvPr>
          <p:cNvSpPr>
            <a:spLocks noGrp="1"/>
          </p:cNvSpPr>
          <p:nvPr>
            <p:ph type="title"/>
          </p:nvPr>
        </p:nvSpPr>
        <p:spPr/>
        <p:txBody>
          <a:bodyPr/>
          <a:lstStyle/>
          <a:p>
            <a:r>
              <a:rPr lang="hi-IN" dirty="0"/>
              <a:t>अभिनय</a:t>
            </a:r>
            <a:endParaRPr lang="en-IN" dirty="0"/>
          </a:p>
        </p:txBody>
      </p:sp>
      <p:sp>
        <p:nvSpPr>
          <p:cNvPr id="3" name="Content Placeholder 2">
            <a:extLst>
              <a:ext uri="{FF2B5EF4-FFF2-40B4-BE49-F238E27FC236}">
                <a16:creationId xmlns:a16="http://schemas.microsoft.com/office/drawing/2014/main" id="{60F66920-31E2-44E9-0957-1E4720CA7258}"/>
              </a:ext>
            </a:extLst>
          </p:cNvPr>
          <p:cNvSpPr>
            <a:spLocks noGrp="1"/>
          </p:cNvSpPr>
          <p:nvPr>
            <p:ph idx="1"/>
          </p:nvPr>
        </p:nvSpPr>
        <p:spPr/>
        <p:txBody>
          <a:bodyPr>
            <a:normAutofit fontScale="77500" lnSpcReduction="20000"/>
          </a:bodyPr>
          <a:lstStyle/>
          <a:p>
            <a:pPr algn="just">
              <a:lnSpc>
                <a:spcPct val="150000"/>
              </a:lnSpc>
            </a:pPr>
            <a:r>
              <a:rPr lang="hi-IN" dirty="0"/>
              <a:t>प्रदान करने का श्रेय इसी को है। यही नाट्यतत्व का वह गुण है जो दर्शक को अपनी ओर आकर्षित कर लेता है। इस संबंध में नाटककार को नाटकों के रूप , आकार , दृश्यों की सजावट और उसके उचित संतुलन , परिधान , व्यवस्था , प्रकाश व्यवस्था आदि का पूरा ध्यान रखना चाहिए। दूसरे शब्दों में लेखक की दृष्टि रंगशाला के विधि – विधानों की ओर विशेष रुप से होनी चाहिए इसी में नाटक की सफलता निहित है।अभिनय भी नाटक का प्रमुख तत्त्व है। इसकी श्रेष्ठता पात्रों के वाक्चातुर्य और अभिनय कला पर निर्भर है। मुख्य प्रकार से अभिनय ४ प्रकार का होता हॅ।</a:t>
            </a:r>
          </a:p>
          <a:p>
            <a:pPr algn="just">
              <a:lnSpc>
                <a:spcPct val="150000"/>
              </a:lnSpc>
            </a:pPr>
            <a:r>
              <a:rPr lang="hi-IN" dirty="0"/>
              <a:t>१ - आंगिक अभिनय (शरीर से किया जाने वाला अभिनय),</a:t>
            </a:r>
          </a:p>
          <a:p>
            <a:pPr algn="just">
              <a:lnSpc>
                <a:spcPct val="150000"/>
              </a:lnSpc>
            </a:pPr>
            <a:r>
              <a:rPr lang="hi-IN" dirty="0"/>
              <a:t>२ - वाचिक अभिनय (संवाद का अभिनय [रेडियो नाटक ],</a:t>
            </a:r>
          </a:p>
          <a:p>
            <a:pPr algn="just">
              <a:lnSpc>
                <a:spcPct val="150000"/>
              </a:lnSpc>
            </a:pPr>
            <a:r>
              <a:rPr lang="hi-IN" dirty="0"/>
              <a:t>३ - आहार्य अभिनय (वेशभूषा, मेकअप, स्टेज विन्यास्, प्रकाश व्यवस्था आदि),</a:t>
            </a:r>
          </a:p>
          <a:p>
            <a:pPr algn="just">
              <a:lnSpc>
                <a:spcPct val="150000"/>
              </a:lnSpc>
            </a:pPr>
            <a:r>
              <a:rPr lang="hi-IN" dirty="0"/>
              <a:t>४ - सात्विक अभिनय (अंतरात्मा से किया गया अभिनय [ रस आदि ]।</a:t>
            </a:r>
            <a:endParaRPr lang="en-IN" dirty="0"/>
          </a:p>
        </p:txBody>
      </p:sp>
      <p:pic>
        <p:nvPicPr>
          <p:cNvPr id="5" name="Picture 4">
            <a:extLst>
              <a:ext uri="{FF2B5EF4-FFF2-40B4-BE49-F238E27FC236}">
                <a16:creationId xmlns:a16="http://schemas.microsoft.com/office/drawing/2014/main" id="{A0B3E1C4-0C63-6D1C-1653-7962D71B25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0" y="3632201"/>
            <a:ext cx="2966720" cy="2422821"/>
          </a:xfrm>
          <a:prstGeom prst="rect">
            <a:avLst/>
          </a:prstGeom>
        </p:spPr>
      </p:pic>
    </p:spTree>
    <p:extLst>
      <p:ext uri="{BB962C8B-B14F-4D97-AF65-F5344CB8AC3E}">
        <p14:creationId xmlns:p14="http://schemas.microsoft.com/office/powerpoint/2010/main" val="173351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9600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90</TotalTime>
  <Words>1216</Words>
  <Application>Microsoft Office PowerPoint</Application>
  <PresentationFormat>Widescreen</PresentationFormat>
  <Paragraphs>32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Calibri Light</vt:lpstr>
      <vt:lpstr>Kokila</vt:lpstr>
      <vt:lpstr>Retrospect</vt:lpstr>
      <vt:lpstr>नाटक के प्रमुख तत्व</vt:lpstr>
      <vt:lpstr>प्रस्तावना</vt:lpstr>
      <vt:lpstr>नाटक के प्रमुख तत्त्व</vt:lpstr>
      <vt:lpstr>PowerPoint Presentation</vt:lpstr>
      <vt:lpstr>पात्र</vt:lpstr>
      <vt:lpstr>उद्देश्य</vt:lpstr>
      <vt:lpstr>भाषा शैली</vt:lpstr>
      <vt:lpstr>देशकाल वातावरण</vt:lpstr>
      <vt:lpstr>संवाद</vt:lpstr>
      <vt:lpstr>अंगीरस</vt:lpstr>
      <vt:lpstr>अभिनय</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30</cp:revision>
  <dcterms:created xsi:type="dcterms:W3CDTF">2022-07-17T02:25:21Z</dcterms:created>
  <dcterms:modified xsi:type="dcterms:W3CDTF">2022-07-19T04:46:18Z</dcterms:modified>
</cp:coreProperties>
</file>